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2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3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96" r:id="rId3"/>
    <p:sldMasterId id="2147483708" r:id="rId4"/>
    <p:sldMasterId id="2147483720" r:id="rId5"/>
  </p:sldMasterIdLst>
  <p:notesMasterIdLst>
    <p:notesMasterId r:id="rId20"/>
  </p:notesMasterIdLst>
  <p:sldIdLst>
    <p:sldId id="281" r:id="rId6"/>
    <p:sldId id="357" r:id="rId7"/>
    <p:sldId id="421" r:id="rId8"/>
    <p:sldId id="391" r:id="rId9"/>
    <p:sldId id="424" r:id="rId10"/>
    <p:sldId id="392" r:id="rId11"/>
    <p:sldId id="428" r:id="rId12"/>
    <p:sldId id="427" r:id="rId13"/>
    <p:sldId id="426" r:id="rId14"/>
    <p:sldId id="402" r:id="rId15"/>
    <p:sldId id="400" r:id="rId16"/>
    <p:sldId id="429" r:id="rId17"/>
    <p:sldId id="409" r:id="rId18"/>
    <p:sldId id="43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912632-00FA-43BC-B5AB-7DFAD2467343}">
          <p14:sldIdLst>
            <p14:sldId id="281"/>
            <p14:sldId id="357"/>
            <p14:sldId id="421"/>
            <p14:sldId id="391"/>
            <p14:sldId id="424"/>
            <p14:sldId id="392"/>
            <p14:sldId id="428"/>
            <p14:sldId id="427"/>
            <p14:sldId id="426"/>
            <p14:sldId id="402"/>
            <p14:sldId id="400"/>
            <p14:sldId id="429"/>
            <p14:sldId id="409"/>
            <p14:sldId id="4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aire" initials="c" lastIdx="3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660"/>
  </p:normalViewPr>
  <p:slideViewPr>
    <p:cSldViewPr>
      <p:cViewPr varScale="1">
        <p:scale>
          <a:sx n="70" d="100"/>
          <a:sy n="70" d="100"/>
        </p:scale>
        <p:origin x="144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23T20:26:41.331" idx="15">
    <p:pos x="10" y="10"/>
    <p:text>? move title up?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23T20:27:20.019" idx="22">
    <p:pos x="10" y="-382"/>
    <p:text>Check you can see all text as slide show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23T20:27:20.019" idx="22">
    <p:pos x="10" y="-382"/>
    <p:text>Check you can see all text as slide show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23T20:26:41.331" idx="23">
    <p:pos x="10" y="10"/>
    <p:text>? move title up?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23T20:26:41.331" idx="30">
    <p:pos x="10" y="10"/>
    <p:text>? move title up?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56A79-FC34-427B-85A5-929981756BA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2BE9934-1302-4F71-B747-1CDA30B18A53}" type="pres">
      <dgm:prSet presAssocID="{32056A79-FC34-427B-85A5-929981756BAE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E2D4A21F-0F9F-4DEC-B911-F5A5277957BF}" type="presOf" srcId="{32056A79-FC34-427B-85A5-929981756BAE}" destId="{42BE9934-1302-4F71-B747-1CDA30B18A5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056A79-FC34-427B-85A5-929981756BA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42BE9934-1302-4F71-B747-1CDA30B18A53}" type="pres">
      <dgm:prSet presAssocID="{32056A79-FC34-427B-85A5-929981756BAE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5D58358A-5FBF-4036-9D56-9CA72A0996FB}" type="presOf" srcId="{32056A79-FC34-427B-85A5-929981756BAE}" destId="{42BE9934-1302-4F71-B747-1CDA30B18A5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EA7429-08F0-490F-B3BB-CC4487DC818D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</dgm:pt>
    <dgm:pt modelId="{40C17F31-5BBE-41DA-B985-BB271459B715}">
      <dgm:prSet phldrT="[Text]" custT="1"/>
      <dgm:spPr/>
      <dgm:t>
        <a:bodyPr/>
        <a:lstStyle/>
        <a:p>
          <a:r>
            <a:rPr lang="en-GB" sz="2400" b="1" dirty="0" smtClean="0">
              <a:solidFill>
                <a:schemeClr val="bg1"/>
              </a:solidFill>
            </a:rPr>
            <a:t>At risk patients not currently on HMV</a:t>
          </a:r>
          <a:endParaRPr lang="en-GB" sz="2400" b="1" dirty="0">
            <a:solidFill>
              <a:schemeClr val="bg1"/>
            </a:solidFill>
          </a:endParaRPr>
        </a:p>
      </dgm:t>
    </dgm:pt>
    <dgm:pt modelId="{E0E7E96E-A14F-436F-9F12-23A7DDCAD6DE}" type="parTrans" cxnId="{6C02B915-91BF-46FF-A038-4A25E1CD9DA0}">
      <dgm:prSet/>
      <dgm:spPr/>
      <dgm:t>
        <a:bodyPr/>
        <a:lstStyle/>
        <a:p>
          <a:endParaRPr lang="en-GB"/>
        </a:p>
      </dgm:t>
    </dgm:pt>
    <dgm:pt modelId="{71CCF8B6-AC25-4499-A63E-9C0196D2DECE}" type="sibTrans" cxnId="{6C02B915-91BF-46FF-A038-4A25E1CD9DA0}">
      <dgm:prSet/>
      <dgm:spPr/>
      <dgm:t>
        <a:bodyPr/>
        <a:lstStyle/>
        <a:p>
          <a:endParaRPr lang="en-GB"/>
        </a:p>
      </dgm:t>
    </dgm:pt>
    <dgm:pt modelId="{42246B69-88AB-4D6E-B0E6-AE3E70B86A46}">
      <dgm:prSet phldrT="[Text]" custT="1"/>
      <dgm:spPr/>
      <dgm:t>
        <a:bodyPr/>
        <a:lstStyle/>
        <a:p>
          <a:r>
            <a:rPr lang="en-GB" sz="2400" b="1" dirty="0" smtClean="0">
              <a:solidFill>
                <a:schemeClr val="bg1"/>
              </a:solidFill>
            </a:rPr>
            <a:t>Patients ventilated via  a </a:t>
          </a:r>
          <a:r>
            <a:rPr lang="en-GB" sz="2400" b="1" dirty="0" err="1" smtClean="0">
              <a:solidFill>
                <a:schemeClr val="bg1"/>
              </a:solidFill>
            </a:rPr>
            <a:t>trache</a:t>
          </a:r>
          <a:endParaRPr lang="en-GB" sz="2400" b="1" dirty="0">
            <a:solidFill>
              <a:schemeClr val="bg1"/>
            </a:solidFill>
          </a:endParaRPr>
        </a:p>
      </dgm:t>
    </dgm:pt>
    <dgm:pt modelId="{CA1CA1C2-8590-4FDA-84D9-C51806B04D57}" type="parTrans" cxnId="{EDE674FF-0AF8-4809-BE2C-95C8286D1719}">
      <dgm:prSet/>
      <dgm:spPr/>
      <dgm:t>
        <a:bodyPr/>
        <a:lstStyle/>
        <a:p>
          <a:endParaRPr lang="en-GB"/>
        </a:p>
      </dgm:t>
    </dgm:pt>
    <dgm:pt modelId="{CF7F5204-0A64-48AD-B53E-AF865F385237}" type="sibTrans" cxnId="{EDE674FF-0AF8-4809-BE2C-95C8286D1719}">
      <dgm:prSet/>
      <dgm:spPr/>
      <dgm:t>
        <a:bodyPr/>
        <a:lstStyle/>
        <a:p>
          <a:endParaRPr lang="en-GB"/>
        </a:p>
      </dgm:t>
    </dgm:pt>
    <dgm:pt modelId="{761CAED2-5580-49A9-B8C1-D991AC00EF58}">
      <dgm:prSet phldrT="[Text]" custT="1"/>
      <dgm:spPr/>
      <dgm:t>
        <a:bodyPr/>
        <a:lstStyle/>
        <a:p>
          <a:r>
            <a:rPr lang="en-GB" sz="2400" b="1" dirty="0" smtClean="0">
              <a:solidFill>
                <a:schemeClr val="bg1"/>
              </a:solidFill>
            </a:rPr>
            <a:t>Patients currently on HMV</a:t>
          </a:r>
          <a:endParaRPr lang="en-GB" sz="2400" b="1" dirty="0">
            <a:solidFill>
              <a:schemeClr val="bg1"/>
            </a:solidFill>
          </a:endParaRPr>
        </a:p>
      </dgm:t>
    </dgm:pt>
    <dgm:pt modelId="{08A03446-4353-4CAD-A2B7-84470D042404}" type="parTrans" cxnId="{AFD479B3-9FEB-4A42-9A11-491DC06CDA19}">
      <dgm:prSet/>
      <dgm:spPr/>
      <dgm:t>
        <a:bodyPr/>
        <a:lstStyle/>
        <a:p>
          <a:endParaRPr lang="en-GB"/>
        </a:p>
      </dgm:t>
    </dgm:pt>
    <dgm:pt modelId="{4C2013BE-AA2D-4E0B-A5A9-C1539E4C4CC3}" type="sibTrans" cxnId="{AFD479B3-9FEB-4A42-9A11-491DC06CDA19}">
      <dgm:prSet/>
      <dgm:spPr/>
      <dgm:t>
        <a:bodyPr/>
        <a:lstStyle/>
        <a:p>
          <a:endParaRPr lang="en-GB"/>
        </a:p>
      </dgm:t>
    </dgm:pt>
    <dgm:pt modelId="{D18AFA1E-977C-4792-AA2D-2EFC38AFD45E}" type="pres">
      <dgm:prSet presAssocID="{63EA7429-08F0-490F-B3BB-CC4487DC818D}" presName="Name0" presStyleCnt="0">
        <dgm:presLayoutVars>
          <dgm:chMax val="7"/>
          <dgm:dir/>
          <dgm:resizeHandles val="exact"/>
        </dgm:presLayoutVars>
      </dgm:prSet>
      <dgm:spPr/>
    </dgm:pt>
    <dgm:pt modelId="{A440841F-D743-4CE3-8C8D-CF2DD438A1F0}" type="pres">
      <dgm:prSet presAssocID="{63EA7429-08F0-490F-B3BB-CC4487DC818D}" presName="ellipse1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4EA427-EDB8-4F19-88F5-50B77F163308}" type="pres">
      <dgm:prSet presAssocID="{63EA7429-08F0-490F-B3BB-CC4487DC818D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86B3BC-609C-4DEA-825D-24BE2D4FD632}" type="pres">
      <dgm:prSet presAssocID="{63EA7429-08F0-490F-B3BB-CC4487DC818D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44AC56D-90B2-4C54-BDD8-8954BA2CD800}" type="presOf" srcId="{761CAED2-5580-49A9-B8C1-D991AC00EF58}" destId="{9B86B3BC-609C-4DEA-825D-24BE2D4FD632}" srcOrd="0" destOrd="0" presId="urn:microsoft.com/office/officeart/2005/8/layout/rings+Icon"/>
    <dgm:cxn modelId="{EDE674FF-0AF8-4809-BE2C-95C8286D1719}" srcId="{63EA7429-08F0-490F-B3BB-CC4487DC818D}" destId="{42246B69-88AB-4D6E-B0E6-AE3E70B86A46}" srcOrd="1" destOrd="0" parTransId="{CA1CA1C2-8590-4FDA-84D9-C51806B04D57}" sibTransId="{CF7F5204-0A64-48AD-B53E-AF865F385237}"/>
    <dgm:cxn modelId="{AFD479B3-9FEB-4A42-9A11-491DC06CDA19}" srcId="{63EA7429-08F0-490F-B3BB-CC4487DC818D}" destId="{761CAED2-5580-49A9-B8C1-D991AC00EF58}" srcOrd="2" destOrd="0" parTransId="{08A03446-4353-4CAD-A2B7-84470D042404}" sibTransId="{4C2013BE-AA2D-4E0B-A5A9-C1539E4C4CC3}"/>
    <dgm:cxn modelId="{27B4EB54-506E-4792-B4CA-8FAE279543C8}" type="presOf" srcId="{40C17F31-5BBE-41DA-B985-BB271459B715}" destId="{A440841F-D743-4CE3-8C8D-CF2DD438A1F0}" srcOrd="0" destOrd="0" presId="urn:microsoft.com/office/officeart/2005/8/layout/rings+Icon"/>
    <dgm:cxn modelId="{6C02B915-91BF-46FF-A038-4A25E1CD9DA0}" srcId="{63EA7429-08F0-490F-B3BB-CC4487DC818D}" destId="{40C17F31-5BBE-41DA-B985-BB271459B715}" srcOrd="0" destOrd="0" parTransId="{E0E7E96E-A14F-436F-9F12-23A7DDCAD6DE}" sibTransId="{71CCF8B6-AC25-4499-A63E-9C0196D2DECE}"/>
    <dgm:cxn modelId="{CED85E85-6F91-422F-993E-45337C97915E}" type="presOf" srcId="{42246B69-88AB-4D6E-B0E6-AE3E70B86A46}" destId="{3A4EA427-EDB8-4F19-88F5-50B77F163308}" srcOrd="0" destOrd="0" presId="urn:microsoft.com/office/officeart/2005/8/layout/rings+Icon"/>
    <dgm:cxn modelId="{39827203-0E3F-4E72-ACFD-BAD1F796A682}" type="presOf" srcId="{63EA7429-08F0-490F-B3BB-CC4487DC818D}" destId="{D18AFA1E-977C-4792-AA2D-2EFC38AFD45E}" srcOrd="0" destOrd="0" presId="urn:microsoft.com/office/officeart/2005/8/layout/rings+Icon"/>
    <dgm:cxn modelId="{76C1A682-5CC1-4CD3-A2B4-DA47072E4CE5}" type="presParOf" srcId="{D18AFA1E-977C-4792-AA2D-2EFC38AFD45E}" destId="{A440841F-D743-4CE3-8C8D-CF2DD438A1F0}" srcOrd="0" destOrd="0" presId="urn:microsoft.com/office/officeart/2005/8/layout/rings+Icon"/>
    <dgm:cxn modelId="{F18D659B-031A-4A70-8551-57F19E8FE366}" type="presParOf" srcId="{D18AFA1E-977C-4792-AA2D-2EFC38AFD45E}" destId="{3A4EA427-EDB8-4F19-88F5-50B77F163308}" srcOrd="1" destOrd="0" presId="urn:microsoft.com/office/officeart/2005/8/layout/rings+Icon"/>
    <dgm:cxn modelId="{80A0526E-E787-478B-A338-4FE8C5872AE3}" type="presParOf" srcId="{D18AFA1E-977C-4792-AA2D-2EFC38AFD45E}" destId="{9B86B3BC-609C-4DEA-825D-24BE2D4FD632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B3670-55F0-487A-A9FB-4DEB283ABD1F}" type="datetimeFigureOut">
              <a:rPr lang="en-GB" smtClean="0"/>
              <a:t>24/10/2013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9987-DC73-4AA0-8BF1-9FCAC16EA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25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93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93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10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3B4941-8C31-4830-9E11-A583412957A3}" type="slidenum">
              <a:rPr lang="en-GB">
                <a:solidFill>
                  <a:srgbClr val="000000"/>
                </a:solidFill>
              </a:rPr>
              <a:pPr eaLnBrk="1" hangingPunct="1"/>
              <a:t>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853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93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67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10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29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93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93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9987-DC73-4AA0-8BF1-9FCAC16EA08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3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81F9-57F0-480A-A67B-C901034A0748}" type="datetime1">
              <a:rPr lang="en-GB" smtClean="0"/>
              <a:t>24/10/2013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62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5E88F-2C7E-4BC9-8400-61837EA462D4}" type="datetime1">
              <a:rPr lang="en-GB" smtClean="0"/>
              <a:t>24/10/2013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00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A09B-A85E-46BD-A660-7501F0818885}" type="datetime1">
              <a:rPr lang="en-GB" smtClean="0"/>
              <a:t>24/10/2013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838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8EAEF-8393-4D3E-B289-A38FA393B6E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498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BE7B1-305F-48E2-9339-80A6D2BC438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589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7DD27-E803-4DB6-B5EE-1E57648B5A2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271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D1515-1897-45C2-8B71-4FFF93259B0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510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74100-1717-4443-9F9D-29D5B8F9602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113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80CDB-FBF2-4286-91C7-0CBF2D46EA0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392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E794A-58A2-4609-BDB5-88C7B56B52D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158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4FD6E7-AAA4-4C97-AB85-1B79DF634AA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4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2029-CA3A-4CF8-A1DC-6FC577E7BDF4}" type="datetime1">
              <a:rPr lang="en-GB" smtClean="0"/>
              <a:t>24/10/2013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691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712D5-D78C-4CFE-9DFD-D98ADAE70FA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016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CC9F3-3D03-4773-8766-B642158B2C2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912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E3B02-6078-4D47-AA7C-44FEC1E57BD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743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757B-D8E9-4395-9586-8E821A40137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0545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9ED47-E927-49C1-8AE0-34AB5118917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5498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3874-0220-4038-B3FF-384BDDE16FD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4690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98DD-0D3E-4DBD-8C70-C9CACB53A31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784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5D75-FE92-451B-89A0-046340F9F47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641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C37D-A597-440A-8A6C-B5E8DFD8D77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178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17F40-3BEF-414D-9686-AB1CCC102F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32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2594A-07B1-4C8B-81E8-F45FDEA9775D}" type="datetime1">
              <a:rPr lang="en-GB" smtClean="0"/>
              <a:t>24/10/2013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0067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C579-848E-41D0-A79B-DCE49FCC58F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98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3957-341F-4F6E-B982-8CA504E2662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6011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4F41-2E79-4931-AEC2-7B783B655D3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46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F1C8-6B02-492B-8D43-998EC788694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600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757B-D8E9-4395-9586-8E821A40137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52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9ED47-E927-49C1-8AE0-34AB5118917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89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3874-0220-4038-B3FF-384BDDE16FD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7100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98DD-0D3E-4DBD-8C70-C9CACB53A31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1047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5D75-FE92-451B-89A0-046340F9F47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4311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C37D-A597-440A-8A6C-B5E8DFD8D77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17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3054-3E4B-4816-9A0E-707F8E173C0B}" type="datetime1">
              <a:rPr lang="en-GB" smtClean="0"/>
              <a:t>24/10/2013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3728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17F40-3BEF-414D-9686-AB1CCC102F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192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C579-848E-41D0-A79B-DCE49FCC58F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8060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3957-341F-4F6E-B982-8CA504E2662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3848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4F41-2E79-4931-AEC2-7B783B655D3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134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F1C8-6B02-492B-8D43-998EC788694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78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757B-D8E9-4395-9586-8E821A40137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0301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9ED47-E927-49C1-8AE0-34AB5118917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2668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3874-0220-4038-B3FF-384BDDE16FD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755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598DD-0D3E-4DBD-8C70-C9CACB53A31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9181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5D75-FE92-451B-89A0-046340F9F47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6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E7CC-3D3F-462A-99E9-5A53D5766A24}" type="datetime1">
              <a:rPr lang="en-GB" smtClean="0"/>
              <a:t>24/10/2013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2578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C37D-A597-440A-8A6C-B5E8DFD8D77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6014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17F40-3BEF-414D-9686-AB1CCC102F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9767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0C579-848E-41D0-A79B-DCE49FCC58F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7993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B3957-341F-4F6E-B982-8CA504E2662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9745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24F41-2E79-4931-AEC2-7B783B655D3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60497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F1C8-6B02-492B-8D43-998EC788694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91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E9C-9A91-4953-8F00-89B6D4352F33}" type="datetime1">
              <a:rPr lang="en-GB" smtClean="0"/>
              <a:t>24/10/2013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0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66A5D-6B3B-4C47-AA0A-626DE5FC3FB6}" type="datetime1">
              <a:rPr lang="en-GB" smtClean="0"/>
              <a:t>24/10/2013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56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7088-1268-412F-9F5B-962E85A5BD7E}" type="datetime1">
              <a:rPr lang="en-GB" smtClean="0"/>
              <a:t>24/10/2013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44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49DD-EE96-484E-A3D5-E7C0F946DDF6}" type="datetime1">
              <a:rPr lang="en-GB" smtClean="0"/>
              <a:t>24/10/2013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71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9DDE6-20E6-42B9-A887-AC85ED6AFDEE}" type="datetime1">
              <a:rPr lang="en-GB" smtClean="0"/>
              <a:t>24/10/2013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Specialists in Ventilation &amp; Airway Clearance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0C88-0B6E-47C9-A709-CFF97429F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BF4DE9-BE16-4FE8-AEEA-E0CFDCF21AFB}" type="slidenum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09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1F84B-753C-4545-B45B-4CC49A4EDA8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9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1F84B-753C-4545-B45B-4CC49A4EDA8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33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1F84B-753C-4545-B45B-4CC49A4EDA8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24/10/2013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Considered Innovation. Ultimate Quality.</a:t>
            </a: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0C88-0B6E-47C9-A709-CFF97429F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01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omments" Target="../comments/commen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4624"/>
            <a:ext cx="8229600" cy="6624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 smtClean="0">
                <a:solidFill>
                  <a:schemeClr val="tx2">
                    <a:lumMod val="75000"/>
                  </a:schemeClr>
                </a:solidFill>
              </a:rPr>
              <a:t>An Overview of MI-E</a:t>
            </a:r>
            <a:endParaRPr lang="en-GB" sz="4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GB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Sally Cozens </a:t>
            </a:r>
          </a:p>
          <a:p>
            <a:pPr marL="0" indent="0" algn="ctr">
              <a:buNone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Respiratory Specialist Physiotherapy</a:t>
            </a:r>
          </a:p>
          <a:p>
            <a:pPr marL="0" indent="0" algn="ctr">
              <a:buNone/>
            </a:pPr>
            <a:endParaRPr lang="en-GB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043455"/>
            <a:ext cx="3168352" cy="406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800" dirty="0" smtClean="0">
                <a:solidFill>
                  <a:schemeClr val="tx2">
                    <a:lumMod val="75000"/>
                  </a:schemeClr>
                </a:solidFill>
              </a:rPr>
              <a:t>An introduction to MI-E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Specialists in Ventilation &amp; Airway Clearance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1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When To </a:t>
            </a:r>
            <a:r>
              <a:rPr lang="en-GB" sz="3200" dirty="0">
                <a:solidFill>
                  <a:schemeClr val="bg1"/>
                </a:solidFill>
              </a:rPr>
              <a:t>I</a:t>
            </a:r>
            <a:r>
              <a:rPr lang="en-GB" sz="3200" dirty="0" smtClean="0">
                <a:solidFill>
                  <a:schemeClr val="bg1"/>
                </a:solidFill>
              </a:rPr>
              <a:t>ntroduce </a:t>
            </a:r>
            <a:r>
              <a:rPr lang="en-GB" sz="3200" dirty="0">
                <a:solidFill>
                  <a:schemeClr val="bg1"/>
                </a:solidFill>
              </a:rPr>
              <a:t>M</a:t>
            </a:r>
            <a:r>
              <a:rPr lang="en-GB" sz="3200" dirty="0" smtClean="0">
                <a:solidFill>
                  <a:schemeClr val="bg1"/>
                </a:solidFill>
              </a:rPr>
              <a:t>ethods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Specialists in Ventilation &amp; Airway Clearance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1043608" y="1844824"/>
            <a:ext cx="1728192" cy="4032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419872" y="1844824"/>
            <a:ext cx="51845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PCF &lt;270 l min 	     Select MAC or MIC techniques</a:t>
            </a:r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b="1" dirty="0" smtClean="0"/>
              <a:t>PCF &lt; 245 l min	      Combine MAC and MIC</a:t>
            </a:r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PCF &lt; 160 l min 	       MI- E</a:t>
            </a:r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Consider MI-E with MAC</a:t>
            </a:r>
          </a:p>
          <a:p>
            <a:r>
              <a:rPr lang="en-GB" b="1" dirty="0"/>
              <a:t>	</a:t>
            </a:r>
            <a:r>
              <a:rPr lang="en-GB" b="1" dirty="0" smtClean="0"/>
              <a:t>			</a:t>
            </a:r>
            <a:r>
              <a:rPr lang="en-GB" dirty="0" err="1" smtClean="0"/>
              <a:t>Chatwin</a:t>
            </a:r>
            <a:r>
              <a:rPr lang="en-GB" dirty="0" smtClean="0"/>
              <a:t> 2009</a:t>
            </a:r>
            <a:endParaRPr lang="en-GB" b="1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Which Patients Are Appropriate?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345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n-GB" sz="2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The </a:t>
            </a:r>
            <a:r>
              <a:rPr lang="en-GB" sz="2800" dirty="0">
                <a:solidFill>
                  <a:prstClr val="black"/>
                </a:solidFill>
              </a:rPr>
              <a:t>NIPPY Clearway is typically used in neuromuscular disease, including the following </a:t>
            </a:r>
            <a:r>
              <a:rPr lang="en-GB" sz="2800" dirty="0" smtClean="0">
                <a:solidFill>
                  <a:prstClr val="black"/>
                </a:solidFill>
              </a:rPr>
              <a:t>patient </a:t>
            </a:r>
            <a:r>
              <a:rPr lang="en-GB" sz="2800" dirty="0">
                <a:solidFill>
                  <a:prstClr val="black"/>
                </a:solidFill>
              </a:rPr>
              <a:t>groups</a:t>
            </a:r>
            <a:r>
              <a:rPr lang="en-GB" sz="2800" dirty="0" smtClean="0">
                <a:solidFill>
                  <a:prstClr val="black"/>
                </a:solidFill>
              </a:rPr>
              <a:t>;</a:t>
            </a:r>
          </a:p>
          <a:p>
            <a:pPr marL="0" lvl="0" indent="0">
              <a:buNone/>
            </a:pPr>
            <a:endParaRPr lang="en-GB" sz="2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sz="2800" dirty="0">
                <a:solidFill>
                  <a:prstClr val="black"/>
                </a:solidFill>
              </a:rPr>
              <a:t>• </a:t>
            </a:r>
            <a:r>
              <a:rPr lang="en-GB" sz="2800" dirty="0" smtClean="0">
                <a:solidFill>
                  <a:prstClr val="black"/>
                </a:solidFill>
              </a:rPr>
              <a:t>ALS</a:t>
            </a:r>
            <a:endParaRPr lang="en-GB" sz="2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sz="2800" dirty="0">
                <a:solidFill>
                  <a:prstClr val="black"/>
                </a:solidFill>
              </a:rPr>
              <a:t>• Post Polio Syndrome</a:t>
            </a:r>
          </a:p>
          <a:p>
            <a:pPr marL="0" lvl="0" indent="0">
              <a:buNone/>
            </a:pPr>
            <a:r>
              <a:rPr lang="en-GB" sz="2800" dirty="0">
                <a:solidFill>
                  <a:prstClr val="black"/>
                </a:solidFill>
              </a:rPr>
              <a:t>• Spinal Cord Injuries</a:t>
            </a:r>
          </a:p>
          <a:p>
            <a:pPr marL="0" lvl="0" indent="0">
              <a:buNone/>
            </a:pPr>
            <a:r>
              <a:rPr lang="en-GB" sz="2800" dirty="0">
                <a:solidFill>
                  <a:prstClr val="black"/>
                </a:solidFill>
              </a:rPr>
              <a:t>• </a:t>
            </a:r>
            <a:r>
              <a:rPr lang="en-GB" sz="2800" dirty="0" err="1" smtClean="0">
                <a:solidFill>
                  <a:prstClr val="black"/>
                </a:solidFill>
              </a:rPr>
              <a:t>Duchenne</a:t>
            </a:r>
            <a:r>
              <a:rPr lang="en-GB" sz="2800" dirty="0" smtClean="0">
                <a:solidFill>
                  <a:prstClr val="black"/>
                </a:solidFill>
              </a:rPr>
              <a:t> Muscular </a:t>
            </a:r>
            <a:r>
              <a:rPr lang="en-GB" sz="2800" dirty="0">
                <a:solidFill>
                  <a:prstClr val="black"/>
                </a:solidFill>
              </a:rPr>
              <a:t>Dystrophy</a:t>
            </a:r>
          </a:p>
          <a:p>
            <a:pPr marL="0" lvl="0" indent="0">
              <a:buNone/>
            </a:pPr>
            <a:r>
              <a:rPr lang="en-GB" sz="2800" dirty="0">
                <a:solidFill>
                  <a:prstClr val="black"/>
                </a:solidFill>
              </a:rPr>
              <a:t>• Spinal Muscular Atrophy</a:t>
            </a:r>
            <a:endParaRPr lang="en-GB" sz="2800" dirty="0" smtClean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Specialists in Ventilation &amp; Airway Clearance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21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Outcomes of MI-E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en-GB" sz="2400" dirty="0" smtClean="0">
              <a:solidFill>
                <a:prstClr val="black"/>
              </a:solidFill>
            </a:endParaRPr>
          </a:p>
          <a:p>
            <a:pPr lvl="0"/>
            <a:r>
              <a:rPr lang="en-GB" sz="2600" dirty="0" smtClean="0">
                <a:solidFill>
                  <a:prstClr val="black"/>
                </a:solidFill>
              </a:rPr>
              <a:t>Assisting </a:t>
            </a:r>
            <a:r>
              <a:rPr lang="en-GB" sz="2600" dirty="0">
                <a:solidFill>
                  <a:prstClr val="black"/>
                </a:solidFill>
              </a:rPr>
              <a:t>secretion mobilisation</a:t>
            </a:r>
          </a:p>
          <a:p>
            <a:pPr marL="0" lvl="0" indent="0">
              <a:buNone/>
            </a:pPr>
            <a:endParaRPr lang="en-GB" sz="2600" dirty="0">
              <a:solidFill>
                <a:prstClr val="black"/>
              </a:solidFill>
            </a:endParaRPr>
          </a:p>
          <a:p>
            <a:pPr lvl="0"/>
            <a:r>
              <a:rPr lang="en-GB" sz="2600" dirty="0">
                <a:solidFill>
                  <a:prstClr val="black"/>
                </a:solidFill>
              </a:rPr>
              <a:t>Lung volume recruitment</a:t>
            </a:r>
          </a:p>
          <a:p>
            <a:pPr marL="0" lvl="0" indent="0">
              <a:buNone/>
            </a:pPr>
            <a:endParaRPr lang="en-GB" sz="2600" dirty="0">
              <a:solidFill>
                <a:prstClr val="black"/>
              </a:solidFill>
            </a:endParaRPr>
          </a:p>
          <a:p>
            <a:pPr lvl="0"/>
            <a:r>
              <a:rPr lang="en-GB" sz="2600" dirty="0">
                <a:solidFill>
                  <a:prstClr val="black"/>
                </a:solidFill>
              </a:rPr>
              <a:t>Increasing inspiratory and expiratory force</a:t>
            </a:r>
          </a:p>
          <a:p>
            <a:pPr marL="0" lvl="0" indent="0">
              <a:buNone/>
            </a:pPr>
            <a:endParaRPr lang="en-GB" sz="2600" dirty="0">
              <a:solidFill>
                <a:prstClr val="black"/>
              </a:solidFill>
            </a:endParaRPr>
          </a:p>
          <a:p>
            <a:pPr lvl="0"/>
            <a:r>
              <a:rPr lang="en-GB" sz="2600" dirty="0">
                <a:solidFill>
                  <a:prstClr val="black"/>
                </a:solidFill>
              </a:rPr>
              <a:t>Cough augmentation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Reduced Chest Infections… Reduced Admissions</a:t>
            </a:r>
          </a:p>
          <a:p>
            <a:pPr marL="0" indent="0" algn="ctr">
              <a:buNone/>
            </a:pPr>
            <a:r>
              <a:rPr lang="en-GB" dirty="0" smtClean="0"/>
              <a:t>Reduced Cost of Care … Improved </a:t>
            </a:r>
            <a:r>
              <a:rPr lang="en-GB" dirty="0" err="1" smtClean="0"/>
              <a:t>QoL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Specialists in Ventilation &amp; Airway Clearance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4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Contraindications to MI-E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GB" dirty="0"/>
              <a:t>• </a:t>
            </a:r>
            <a:r>
              <a:rPr lang="en-GB" dirty="0" smtClean="0"/>
              <a:t>Patients </a:t>
            </a:r>
            <a:r>
              <a:rPr lang="en-GB" dirty="0"/>
              <a:t>with a history or risk of bullous emphysema</a:t>
            </a:r>
          </a:p>
          <a:p>
            <a:pPr marL="0" lvl="0" indent="0">
              <a:buNone/>
            </a:pPr>
            <a:r>
              <a:rPr lang="en-GB" dirty="0"/>
              <a:t>• </a:t>
            </a:r>
            <a:r>
              <a:rPr lang="en-GB" dirty="0" smtClean="0"/>
              <a:t>Patients </a:t>
            </a:r>
            <a:r>
              <a:rPr lang="en-GB" dirty="0"/>
              <a:t>who have or are </a:t>
            </a:r>
            <a:r>
              <a:rPr lang="en-GB" dirty="0" smtClean="0"/>
              <a:t>susceptible </a:t>
            </a:r>
            <a:r>
              <a:rPr lang="en-GB" dirty="0"/>
              <a:t>to pneumothorax </a:t>
            </a:r>
            <a:r>
              <a:rPr lang="en-GB" dirty="0" smtClean="0"/>
              <a:t>        or </a:t>
            </a:r>
            <a:r>
              <a:rPr lang="en-GB" dirty="0" err="1" smtClean="0"/>
              <a:t>pneumo</a:t>
            </a:r>
            <a:r>
              <a:rPr lang="en-GB" dirty="0" smtClean="0"/>
              <a:t>-mediastinum</a:t>
            </a:r>
            <a:endParaRPr lang="en-GB" dirty="0"/>
          </a:p>
          <a:p>
            <a:pPr marL="0" lvl="0" indent="0">
              <a:buNone/>
            </a:pPr>
            <a:r>
              <a:rPr lang="en-GB" dirty="0"/>
              <a:t>• </a:t>
            </a:r>
            <a:r>
              <a:rPr lang="en-GB" dirty="0" smtClean="0"/>
              <a:t>Patients </a:t>
            </a:r>
            <a:r>
              <a:rPr lang="en-GB" dirty="0"/>
              <a:t>with cardiovascular instability</a:t>
            </a:r>
          </a:p>
          <a:p>
            <a:pPr marL="0" lvl="0" indent="0">
              <a:buNone/>
            </a:pPr>
            <a:r>
              <a:rPr lang="en-GB" dirty="0"/>
              <a:t>• </a:t>
            </a:r>
            <a:r>
              <a:rPr lang="en-GB" dirty="0" smtClean="0"/>
              <a:t>Patients </a:t>
            </a:r>
            <a:r>
              <a:rPr lang="en-GB" dirty="0"/>
              <a:t>with </a:t>
            </a:r>
            <a:r>
              <a:rPr lang="en-GB" dirty="0" err="1"/>
              <a:t>tracheoesophageal</a:t>
            </a:r>
            <a:r>
              <a:rPr lang="en-GB" dirty="0"/>
              <a:t> </a:t>
            </a:r>
            <a:r>
              <a:rPr lang="en-GB" dirty="0" smtClean="0"/>
              <a:t>fistula</a:t>
            </a:r>
            <a:endParaRPr lang="en-GB" dirty="0"/>
          </a:p>
          <a:p>
            <a:pPr marL="0" lvl="0" indent="0">
              <a:buNone/>
            </a:pPr>
            <a:r>
              <a:rPr lang="en-GB" dirty="0"/>
              <a:t>• Recent or </a:t>
            </a:r>
            <a:r>
              <a:rPr lang="en-GB" dirty="0" smtClean="0"/>
              <a:t>existing </a:t>
            </a:r>
            <a:r>
              <a:rPr lang="en-GB" dirty="0"/>
              <a:t>barotrauma</a:t>
            </a:r>
          </a:p>
          <a:p>
            <a:pPr marL="0" lvl="0" indent="0">
              <a:buNone/>
            </a:pPr>
            <a:r>
              <a:rPr lang="en-GB" dirty="0"/>
              <a:t>• Spinal instability</a:t>
            </a:r>
          </a:p>
          <a:p>
            <a:pPr marL="0" lvl="0" indent="0">
              <a:buNone/>
            </a:pPr>
            <a:r>
              <a:rPr lang="en-GB" dirty="0"/>
              <a:t>• Acute pulmonary oedema</a:t>
            </a:r>
          </a:p>
          <a:p>
            <a:pPr marL="0" lvl="0" indent="0">
              <a:buNone/>
            </a:pPr>
            <a:r>
              <a:rPr lang="en-GB" dirty="0"/>
              <a:t>• Acute lung injury</a:t>
            </a:r>
          </a:p>
          <a:p>
            <a:pPr marL="0" lvl="0" indent="0">
              <a:buNone/>
            </a:pPr>
            <a:r>
              <a:rPr lang="en-GB" dirty="0"/>
              <a:t>• Facial Trauma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Specialists in Ventilation &amp; Airway Clearance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56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800" dirty="0" smtClean="0">
                <a:solidFill>
                  <a:schemeClr val="tx2">
                    <a:lumMod val="75000"/>
                  </a:schemeClr>
                </a:solidFill>
              </a:rPr>
              <a:t>Why Assess </a:t>
            </a:r>
            <a:r>
              <a:rPr lang="en-GB" sz="4800" dirty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GB" sz="4800" dirty="0" smtClean="0">
                <a:solidFill>
                  <a:schemeClr val="tx2">
                    <a:lumMod val="75000"/>
                  </a:schemeClr>
                </a:solidFill>
              </a:rPr>
              <a:t>ough?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Specialists in Ventilation &amp; Airway Clearance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03848" y="1523396"/>
            <a:ext cx="2822302" cy="707886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>
                <a:solidFill>
                  <a:srgbClr val="000000">
                    <a:lumMod val="75000"/>
                  </a:srgbClr>
                </a:solidFill>
              </a:rPr>
              <a:t>General muscle weakness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03848" y="2571958"/>
            <a:ext cx="2822302" cy="707886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>
                <a:solidFill>
                  <a:srgbClr val="000000">
                    <a:lumMod val="75000"/>
                  </a:srgbClr>
                </a:solidFill>
              </a:rPr>
              <a:t>Respiratory muscle weakness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32249" y="2952184"/>
            <a:ext cx="1848939" cy="92333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Decreased chest </a:t>
            </a:r>
          </a:p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wall compliance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4483" y="4313011"/>
            <a:ext cx="2522736" cy="92333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Shortening of </a:t>
            </a:r>
          </a:p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respiratory muscles &amp;</a:t>
            </a:r>
          </a:p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Chest wall deformity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2955" y="5632397"/>
            <a:ext cx="1674810" cy="92333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Decreased tidal </a:t>
            </a:r>
          </a:p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volumes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03848" y="3640138"/>
            <a:ext cx="2822302" cy="65087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REM related </a:t>
            </a:r>
          </a:p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nocturnal hypoventilation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203848" y="4722813"/>
            <a:ext cx="2822302" cy="65087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NREM and REM </a:t>
            </a:r>
          </a:p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related hypoventilation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03848" y="5839908"/>
            <a:ext cx="2822302" cy="646331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Daytime </a:t>
            </a:r>
            <a:r>
              <a:rPr lang="en-GB" dirty="0" err="1">
                <a:solidFill>
                  <a:srgbClr val="000000">
                    <a:lumMod val="75000"/>
                  </a:srgbClr>
                </a:solidFill>
              </a:rPr>
              <a:t>hypercapnic</a:t>
            </a: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 </a:t>
            </a:r>
          </a:p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respiratory failure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688295" y="3275325"/>
            <a:ext cx="2160463" cy="36933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FF0000"/>
                </a:solidFill>
              </a:rPr>
              <a:t>Ineffective cough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688296" y="4032855"/>
            <a:ext cx="2160463" cy="646331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Recurrent chest </a:t>
            </a:r>
          </a:p>
          <a:p>
            <a:pPr algn="ctr">
              <a:defRPr/>
            </a:pPr>
            <a:r>
              <a:rPr lang="en-GB" dirty="0">
                <a:solidFill>
                  <a:srgbClr val="000000">
                    <a:lumMod val="75000"/>
                  </a:srgbClr>
                </a:solidFill>
              </a:rPr>
              <a:t>infections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159" y="109948"/>
            <a:ext cx="8352244" cy="1146147"/>
          </a:xfrm>
          <a:prstGeom prst="rect">
            <a:avLst/>
          </a:prstGeom>
        </p:spPr>
      </p:pic>
      <p:sp>
        <p:nvSpPr>
          <p:cNvPr id="21" name="Down Arrow 20"/>
          <p:cNvSpPr/>
          <p:nvPr/>
        </p:nvSpPr>
        <p:spPr>
          <a:xfrm>
            <a:off x="4536281" y="2231282"/>
            <a:ext cx="144016" cy="3406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3015" y="3274047"/>
            <a:ext cx="207282" cy="37188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6281" y="4348024"/>
            <a:ext cx="207282" cy="37188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6281" y="5468020"/>
            <a:ext cx="207282" cy="37188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3078" y="3919125"/>
            <a:ext cx="207282" cy="3718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3078" y="5260509"/>
            <a:ext cx="207282" cy="37188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6833" y="3660967"/>
            <a:ext cx="211938" cy="371888"/>
          </a:xfrm>
          <a:prstGeom prst="rect">
            <a:avLst/>
          </a:prstGeom>
        </p:spPr>
      </p:pic>
      <p:sp>
        <p:nvSpPr>
          <p:cNvPr id="33" name="Curved Up Arrow 32"/>
          <p:cNvSpPr/>
          <p:nvPr/>
        </p:nvSpPr>
        <p:spPr>
          <a:xfrm rot="11129136">
            <a:off x="5999793" y="2364624"/>
            <a:ext cx="2822608" cy="68664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50" name="Curved Left Arrow 49"/>
          <p:cNvSpPr/>
          <p:nvPr/>
        </p:nvSpPr>
        <p:spPr>
          <a:xfrm rot="10800000">
            <a:off x="40486" y="3356992"/>
            <a:ext cx="550445" cy="28803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72200" y="3640138"/>
            <a:ext cx="55896" cy="2596889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88224" y="5839908"/>
            <a:ext cx="2513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Disease Progression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8096" y="6486239"/>
            <a:ext cx="2536392" cy="371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(</a:t>
            </a:r>
            <a:r>
              <a:rPr lang="en-GB" dirty="0" err="1" smtClean="0"/>
              <a:t>Chatwin</a:t>
            </a:r>
            <a:r>
              <a:rPr lang="en-GB" dirty="0" smtClean="0"/>
              <a:t> 2012)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25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Impact Of Impaired Cough</a:t>
            </a:r>
            <a:endParaRPr lang="en-GB" sz="3200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5438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15816" y="6376243"/>
            <a:ext cx="3103984" cy="365125"/>
          </a:xfrm>
        </p:spPr>
        <p:txBody>
          <a:bodyPr/>
          <a:lstStyle/>
          <a:p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Specialists in Ventilation &amp; Airway Clearance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79928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endParaRPr lang="en-GB" dirty="0"/>
          </a:p>
          <a:p>
            <a:pPr lvl="0"/>
            <a:endParaRPr lang="en-GB" dirty="0"/>
          </a:p>
          <a:p>
            <a:pPr lvl="0" algn="ctr"/>
            <a:r>
              <a:rPr lang="en-GB" sz="3200" dirty="0" smtClean="0">
                <a:solidFill>
                  <a:prstClr val="black"/>
                </a:solidFill>
              </a:rPr>
              <a:t>Effective </a:t>
            </a:r>
            <a:r>
              <a:rPr lang="en-GB" sz="3200" dirty="0">
                <a:solidFill>
                  <a:prstClr val="black"/>
                </a:solidFill>
              </a:rPr>
              <a:t>cough is a protective mechanism against respiratory tract infections, which are the commonest cause of hospital admission in patients with respiratory muscle weakness due to neuromuscular disease.	</a:t>
            </a:r>
            <a:r>
              <a:rPr lang="en-GB" sz="2400" dirty="0">
                <a:solidFill>
                  <a:prstClr val="black"/>
                </a:solidFill>
              </a:rPr>
              <a:t>				</a:t>
            </a:r>
          </a:p>
          <a:p>
            <a:pPr lvl="0" algn="ctr"/>
            <a:r>
              <a:rPr lang="en-GB" sz="2400" dirty="0">
                <a:solidFill>
                  <a:prstClr val="black"/>
                </a:solidFill>
              </a:rPr>
              <a:t>			</a:t>
            </a:r>
            <a:r>
              <a:rPr lang="en-GB" dirty="0">
                <a:solidFill>
                  <a:prstClr val="black"/>
                </a:solidFill>
              </a:rPr>
              <a:t>	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		</a:t>
            </a: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					                        (Chatwin </a:t>
            </a:r>
            <a:r>
              <a:rPr lang="en-GB" dirty="0">
                <a:solidFill>
                  <a:prstClr val="black"/>
                </a:solidFill>
              </a:rPr>
              <a:t>et al </a:t>
            </a:r>
            <a:r>
              <a:rPr lang="en-GB" dirty="0" smtClean="0">
                <a:solidFill>
                  <a:prstClr val="black"/>
                </a:solidFill>
              </a:rPr>
              <a:t>2003)</a:t>
            </a:r>
            <a:endParaRPr lang="en-GB" dirty="0">
              <a:solidFill>
                <a:prstClr val="black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					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87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Impact Of Impaired Cough </a:t>
            </a:r>
            <a:endParaRPr lang="en-GB" sz="3200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5438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15816" y="6376243"/>
            <a:ext cx="3103984" cy="365125"/>
          </a:xfrm>
        </p:spPr>
        <p:txBody>
          <a:bodyPr/>
          <a:lstStyle/>
          <a:p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Specialists in Ventilation &amp; Airway Clearance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799288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sz="2400" dirty="0" smtClean="0"/>
          </a:p>
          <a:p>
            <a:pPr algn="ctr"/>
            <a:r>
              <a:rPr lang="en-GB" sz="3600" dirty="0" smtClean="0"/>
              <a:t>90</a:t>
            </a:r>
            <a:r>
              <a:rPr lang="en-GB" sz="3600" dirty="0"/>
              <a:t>% of episodes of respiratory failure develop because of inability to clear the airways in NMD </a:t>
            </a:r>
            <a:endParaRPr lang="en-GB" sz="3600" dirty="0" smtClean="0"/>
          </a:p>
          <a:p>
            <a:r>
              <a:rPr lang="en-GB" dirty="0"/>
              <a:t>	</a:t>
            </a:r>
            <a:r>
              <a:rPr lang="en-GB" dirty="0" smtClean="0"/>
              <a:t>				</a:t>
            </a:r>
          </a:p>
          <a:p>
            <a:r>
              <a:rPr lang="en-GB" dirty="0"/>
              <a:t>	</a:t>
            </a:r>
            <a:r>
              <a:rPr lang="en-GB" dirty="0" smtClean="0"/>
              <a:t>				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				(</a:t>
            </a:r>
            <a:r>
              <a:rPr lang="en-GB" dirty="0"/>
              <a:t>Gomez-Merino et al 2002) </a:t>
            </a:r>
          </a:p>
          <a:p>
            <a:r>
              <a:rPr lang="en-GB" dirty="0" smtClean="0"/>
              <a:t>					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01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800" dirty="0" smtClean="0">
                <a:solidFill>
                  <a:schemeClr val="tx2">
                    <a:lumMod val="75000"/>
                  </a:schemeClr>
                </a:solidFill>
              </a:rPr>
              <a:t>Cough</a:t>
            </a:r>
            <a:r>
              <a:rPr lang="en-GB" sz="4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4800" dirty="0" smtClean="0">
                <a:solidFill>
                  <a:schemeClr val="tx2">
                    <a:lumMod val="75000"/>
                  </a:schemeClr>
                </a:solidFill>
              </a:rPr>
              <a:t>Assessment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Specialists in Ventilation &amp; Airway Clearance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75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Cough Assessment – How ?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rgbClr val="4F81BD">
                    <a:lumMod val="75000"/>
                  </a:srgbClr>
                </a:solidFill>
              </a:rPr>
              <a:t>Specialists in Ventilation &amp; Airway Clearance</a:t>
            </a:r>
            <a:endParaRPr lang="en-GB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Assessing </a:t>
            </a:r>
            <a:r>
              <a:rPr lang="en-GB" sz="2800" dirty="0"/>
              <a:t>PCF is a quick and easy way of measuring expiratory muscle </a:t>
            </a:r>
            <a:r>
              <a:rPr lang="en-GB" sz="2800" dirty="0" smtClean="0"/>
              <a:t>function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The greater the PCF, the less risk of respiratory complications (Kang &amp; Bach 2000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4587" y="4034467"/>
            <a:ext cx="2170418" cy="2351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4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Implications of Reduced PCF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rgbClr val="4F81BD">
                    <a:lumMod val="75000"/>
                  </a:srgbClr>
                </a:solidFill>
              </a:rPr>
              <a:t>Specialists in Ventilation &amp; Airway Clearance</a:t>
            </a:r>
            <a:endParaRPr lang="en-GB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Recurrent chest infections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Risk of aspiration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Hospital Admissions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Reduced </a:t>
            </a:r>
            <a:r>
              <a:rPr lang="en-GB" dirty="0" err="1" smtClean="0"/>
              <a:t>QoL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Respiratory Failure &amp; Mortality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0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2800" dirty="0" smtClean="0">
                <a:solidFill>
                  <a:schemeClr val="bg1"/>
                </a:solidFill>
              </a:rPr>
              <a:t>Which Patients May Be At Risk?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en-GB" smtClean="0">
                <a:solidFill>
                  <a:srgbClr val="4F81BD">
                    <a:lumMod val="75000"/>
                  </a:srgbClr>
                </a:solidFill>
              </a:rPr>
              <a:t>Specialists in Ventilation &amp; Airway Clearance</a:t>
            </a:r>
            <a:endParaRPr lang="en-GB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34855"/>
          <a:ext cx="8003232" cy="4497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292080" y="5949280"/>
            <a:ext cx="353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(</a:t>
            </a:r>
            <a:r>
              <a:rPr lang="en-GB" dirty="0" smtClean="0">
                <a:solidFill>
                  <a:prstClr val="black"/>
                </a:solidFill>
              </a:rPr>
              <a:t>Canadian HMV Guidelines 2011)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7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414</Words>
  <Application>Microsoft Office PowerPoint</Application>
  <PresentationFormat>On-screen Show (4:3)</PresentationFormat>
  <Paragraphs>157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Office Theme</vt:lpstr>
      <vt:lpstr>Default Design</vt:lpstr>
      <vt:lpstr>3_Office Theme</vt:lpstr>
      <vt:lpstr>4_Office Theme</vt:lpstr>
      <vt:lpstr>5_Office Theme</vt:lpstr>
      <vt:lpstr>PowerPoint Presentation</vt:lpstr>
      <vt:lpstr>PowerPoint Presentation</vt:lpstr>
      <vt:lpstr>PowerPoint Presentation</vt:lpstr>
      <vt:lpstr>Impact Of Impaired Cough</vt:lpstr>
      <vt:lpstr>Impact Of Impaired Cough </vt:lpstr>
      <vt:lpstr>PowerPoint Presentation</vt:lpstr>
      <vt:lpstr>Cough Assessment – How ?</vt:lpstr>
      <vt:lpstr>Implications of Reduced PCF</vt:lpstr>
      <vt:lpstr>Which Patients May Be At Risk?</vt:lpstr>
      <vt:lpstr>PowerPoint Presentation</vt:lpstr>
      <vt:lpstr>When To Introduce Methods</vt:lpstr>
      <vt:lpstr>Which Patients Are Appropriate?</vt:lpstr>
      <vt:lpstr>Outcomes of MI-E</vt:lpstr>
      <vt:lpstr>Contraindications to MI-E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‘Cough’</dc:title>
  <dc:creator>Sally</dc:creator>
  <cp:lastModifiedBy>Sally</cp:lastModifiedBy>
  <cp:revision>384</cp:revision>
  <dcterms:created xsi:type="dcterms:W3CDTF">2011-05-03T14:34:36Z</dcterms:created>
  <dcterms:modified xsi:type="dcterms:W3CDTF">2013-10-24T05:58:19Z</dcterms:modified>
</cp:coreProperties>
</file>